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-76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7ea156e72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7ea156e72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7ea156e72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7ea156e72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7ea156e729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7ea156e729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7ea156e729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7ea156e729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7ea156e729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7ea156e729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7ea156e729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7ea156e729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7ea156e729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7ea156e729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7ea156e729_0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7ea156e729_0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AUTOLAYOUT_1">
    <p:bg>
      <p:bgPr>
        <a:solidFill>
          <a:srgbClr val="FFFFFF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3"/>
          <p:cNvSpPr/>
          <p:nvPr/>
        </p:nvSpPr>
        <p:spPr>
          <a:xfrm>
            <a:off x="0" y="0"/>
            <a:ext cx="9144000" cy="346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13"/>
          <p:cNvSpPr/>
          <p:nvPr/>
        </p:nvSpPr>
        <p:spPr>
          <a:xfrm rot="10800000">
            <a:off x="3950564" y="150"/>
            <a:ext cx="3459900" cy="3459900"/>
          </a:xfrm>
          <a:prstGeom prst="flowChartDelay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3"/>
          <p:cNvSpPr/>
          <p:nvPr/>
        </p:nvSpPr>
        <p:spPr>
          <a:xfrm rot="10800000">
            <a:off x="3950564" y="125"/>
            <a:ext cx="3459900" cy="3459900"/>
          </a:xfrm>
          <a:prstGeom prst="flowChartDelay">
            <a:avLst/>
          </a:prstGeom>
          <a:solidFill>
            <a:srgbClr val="FFFFFF">
              <a:alpha val="1254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/>
          <p:nvPr/>
        </p:nvSpPr>
        <p:spPr>
          <a:xfrm rot="10800000">
            <a:off x="4833295" y="150"/>
            <a:ext cx="3459900" cy="3459900"/>
          </a:xfrm>
          <a:prstGeom prst="flowChartDelay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3"/>
          <p:cNvSpPr/>
          <p:nvPr/>
        </p:nvSpPr>
        <p:spPr>
          <a:xfrm rot="10800000">
            <a:off x="4833295" y="125"/>
            <a:ext cx="3459900" cy="3459900"/>
          </a:xfrm>
          <a:prstGeom prst="flowChartDelay">
            <a:avLst/>
          </a:prstGeom>
          <a:solidFill>
            <a:srgbClr val="FFFFFF">
              <a:alpha val="188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3"/>
          <p:cNvSpPr/>
          <p:nvPr/>
        </p:nvSpPr>
        <p:spPr>
          <a:xfrm rot="10800000">
            <a:off x="5684100" y="125"/>
            <a:ext cx="3459900" cy="3459900"/>
          </a:xfrm>
          <a:prstGeom prst="flowChartDelay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3"/>
          <p:cNvSpPr/>
          <p:nvPr/>
        </p:nvSpPr>
        <p:spPr>
          <a:xfrm rot="10800000">
            <a:off x="5684100" y="125"/>
            <a:ext cx="3459900" cy="3459900"/>
          </a:xfrm>
          <a:prstGeom prst="flowChartDelay">
            <a:avLst/>
          </a:prstGeom>
          <a:solidFill>
            <a:srgbClr val="FFFFFF">
              <a:alpha val="2509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title"/>
          </p:nvPr>
        </p:nvSpPr>
        <p:spPr>
          <a:xfrm>
            <a:off x="324475" y="465975"/>
            <a:ext cx="3568800" cy="284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324475" y="3612602"/>
            <a:ext cx="5124300" cy="1302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2">
  <p:cSld name="AUTOLAYOUT_2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1B212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ctrTitle"/>
          </p:nvPr>
        </p:nvSpPr>
        <p:spPr>
          <a:xfrm>
            <a:off x="323525" y="521325"/>
            <a:ext cx="3464700" cy="1339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b="1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b="1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b="1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b="1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b="1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b="1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b="1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b="1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b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323525" y="1990875"/>
            <a:ext cx="3464700" cy="1890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1400">
                <a:solidFill>
                  <a:srgbClr val="FFFFFF"/>
                </a:solidFill>
              </a:defRPr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○"/>
              <a:defRPr sz="1200">
                <a:solidFill>
                  <a:srgbClr val="FFFFFF"/>
                </a:solidFill>
              </a:defRPr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■"/>
              <a:defRPr sz="1200">
                <a:solidFill>
                  <a:srgbClr val="FFFFFF"/>
                </a:solidFill>
              </a:defRPr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●"/>
              <a:defRPr sz="1200">
                <a:solidFill>
                  <a:srgbClr val="FFFFFF"/>
                </a:solidFill>
              </a:defRPr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○"/>
              <a:defRPr sz="1200">
                <a:solidFill>
                  <a:srgbClr val="FFFFFF"/>
                </a:solidFill>
              </a:defRPr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■"/>
              <a:defRPr sz="1200">
                <a:solidFill>
                  <a:srgbClr val="FFFFFF"/>
                </a:solidFill>
              </a:defRPr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●"/>
              <a:defRPr sz="1200">
                <a:solidFill>
                  <a:srgbClr val="FFFFFF"/>
                </a:solidFill>
              </a:defRPr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○"/>
              <a:defRPr sz="1200">
                <a:solidFill>
                  <a:srgbClr val="FFFFFF"/>
                </a:solidFill>
              </a:defRPr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200"/>
              <a:buChar char="■"/>
              <a:defRPr sz="12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24475" y="465975"/>
            <a:ext cx="3568800" cy="284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LOMAN FAMILY</a:t>
            </a:r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subTitle" idx="1"/>
          </p:nvPr>
        </p:nvSpPr>
        <p:spPr>
          <a:xfrm>
            <a:off x="324475" y="3612602"/>
            <a:ext cx="5124300" cy="130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CHARACTERS LIVING IN A SELF-PERPETUATING STATE OF DENIAL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BIFF AND WILLY LOMAN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 CATALYST WHO DRIVES WILLY’S ACTIONS AND THOUGHTS, PARTICULARLY HIS MEMORIES THROUGHOUT THE PLAY.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WHENEVER WILLY IS UNABLE TO ACCEPT THE PRESENT, HE RETREATS TO THE PAST AND BIFF IS USUALLY THERE.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PRIOR TO THE BOSTON TRIP, BIFF ADORED WILLY, BELIEVED HIS FATHER’S STORIES AND ACCEPTED HIS FATHER’S PHILOSOPHY THAT A PERSON WILL BE SUCCESSFUL IF HE IS “WELL-LIKED’.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BIFF AND WILLY LOMAN 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BIFF NEVER QUESTIONED WILLY EVEN WHEN IT WAS OBVIOUS THAT HE WAS BREAKING THE RULES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BIFF THEREFORE GREW UP BELIEVING THAT HE WAS NOT BOUND BY SOCIAL RULES OR EXPECTATIONS.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THUS, HIS LITTLE THEFTS WERE ENCOURAGED BY WILLY. INSTEAD OF DISCIPLINING BIFF FOR STEALING THE FOOTBALL, WILLY PRAISED HIS INITIATIVE.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POST BOSTON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BIFF’S PERCEPTION OF WILLY AS THE IDEAL FATHER IS DESTROYED.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HE REJECTS HIS FATHER AND HIS PHILOSOPHY.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HE CONSIDERS WILLY A FAKE.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HE NO LONGER BELIEVES IN WILLY’S GRAND FANTASIES OF SUCCESS.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HE DESPISES HIS FATHER AND EVERYTHING HE REPRESENTS.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BIFF’S DILEMMA</a:t>
            </a:r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ALTHOUGH HE DOES NOT WANT TO ASSOCIATE WITH WILLY HE CANNOT CHANGE THE FACT THAT HE IS WILLY LOMAN’S SON.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BIFF IS NOT A WOMANIZER LIKE HIS BROTHER HAPPY BUT HE DOES EXAGGERATE AND MANIPULATE REALITY LIKE HIS FATHER.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FOR EXAMPLE, HE TRULY BELIEVES THAT HE IS A SALESMAN FOR OLIVER, WHEN, IN REALITY, HE IS JUST A SHIPPING CLERK.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DIFFERENCE BETWEEN BIFF AND WILLY</a:t>
            </a:r>
            <a:endParaRPr/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BIFF FINALLY ACCEPTS AND EMBRACES THE FACT THAT HE HAS BEEN LIVING A LIE ALL HIS LIFE.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HE IS RELIEVED WHEN HE REALIZES WHO HE IS AND WHAT HE WANTS AND DROPS HIS PRETENCES.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IRONICALLY, BIFF’S RECONCILIATION WITH WILLY IMMEDIATELY FOLLOWS HIS STATEMENT “WE NEVER TOLD THE TRUTH FOR TEN MINUTES IN THIS HOUSE”. ONCE HE ACKNOWLEDGES HIMSELF AS A FAKE TOO, HE CAN NO LONGER HOLD A GRUDGE AGAINST WILLY.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LINDA LOMAN</a:t>
            </a:r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 WOMAN IN AN AWKWARD SITUATION.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UNDERSTANDS WILLY IS SUICIDAL, IRRATIONAL AND DIFFICULT TO DEAL WITH BUT TRIES TO EMPATHIZE AND PROTECT HIM.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LINDA IS WILLY’S CHAMPION AND LIKE A MOTHER FIGURE ANXIOUSLY SHIELDS WILLY FROM BIFF, HAPPY AND THE REST OF THE WORLD.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A CHARACTER DRIVEN BY DESPERATION AND FEAR ENGAGED IN PROTECTING WILLY WHO IS “ONLY A LITTLE BOAT LOOKING FOR A HARBOUR”.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HAPPY LOMAN</a:t>
            </a:r>
            <a:endParaRPr/>
          </a:p>
        </p:txBody>
      </p:sp>
      <p:sp>
        <p:nvSpPr>
          <p:cNvPr id="114" name="Google Shape;114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 YOUNGER VERSION OF WILLY LOMAN.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MANIPULATES REALITY IN ORDER TO CREATE SITUATIONS THAT ARE MORE FAVOURABLE TO HIM.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HE LIES AND TELL EVERYONE HE IS THE ASSISTANT BUYER INSTEAD OF ADMITTING THAT HE IS ACTUALLY AN ASSISTANT TO THE ASSISTANT.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RELISHES THE FACT THAT “RESPECTABLE” WOMEN CANNOT RESIST HIM.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SEDUCES THE FIANCÉES OF THREE EXECUTIVES FOR PLEASURE AND POWER.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>
            <a:spLocks noGrp="1"/>
          </p:cNvSpPr>
          <p:nvPr>
            <p:ph type="ctrTitle"/>
          </p:nvPr>
        </p:nvSpPr>
        <p:spPr>
          <a:xfrm>
            <a:off x="323525" y="521325"/>
            <a:ext cx="3464700" cy="133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23"/>
          <p:cNvSpPr txBox="1">
            <a:spLocks noGrp="1"/>
          </p:cNvSpPr>
          <p:nvPr>
            <p:ph type="body" idx="1"/>
          </p:nvPr>
        </p:nvSpPr>
        <p:spPr>
          <a:xfrm>
            <a:off x="323525" y="1990875"/>
            <a:ext cx="3464700" cy="189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THANK YOU!</a:t>
            </a:r>
            <a:endParaRPr/>
          </a:p>
        </p:txBody>
      </p:sp>
      <p:pic>
        <p:nvPicPr>
          <p:cNvPr id="121" name="Google Shape;121;p23"/>
          <p:cNvPicPr preferRelativeResize="0"/>
          <p:nvPr/>
        </p:nvPicPr>
        <p:blipFill rotWithShape="1">
          <a:blip r:embed="rId3">
            <a:alphaModFix/>
          </a:blip>
          <a:srcRect l="13841" r="13841"/>
          <a:stretch/>
        </p:blipFill>
        <p:spPr>
          <a:xfrm>
            <a:off x="3562350" y="0"/>
            <a:ext cx="5581800" cy="5143500"/>
          </a:xfrm>
          <a:prstGeom prst="parallelogram">
            <a:avLst>
              <a:gd name="adj" fmla="val 23683"/>
            </a:avLst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487</Words>
  <PresentationFormat>On-screen Show (16:9)</PresentationFormat>
  <Paragraphs>36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Simple Light</vt:lpstr>
      <vt:lpstr>THE LOMAN FAMILY</vt:lpstr>
      <vt:lpstr>BIFF AND WILLY LOMAN</vt:lpstr>
      <vt:lpstr>BIFF AND WILLY LOMAN </vt:lpstr>
      <vt:lpstr>POST BOSTON</vt:lpstr>
      <vt:lpstr>BIFF’S DILEMMA</vt:lpstr>
      <vt:lpstr>THE DIFFERENCE BETWEEN BIFF AND WILLY</vt:lpstr>
      <vt:lpstr>LINDA LOMAN</vt:lpstr>
      <vt:lpstr>HAPPY LOMAN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LOMAN FAMILY</dc:title>
  <dc:creator>sies</dc:creator>
  <cp:lastModifiedBy>sies</cp:lastModifiedBy>
  <cp:revision>1</cp:revision>
  <dcterms:modified xsi:type="dcterms:W3CDTF">2020-02-25T03:13:47Z</dcterms:modified>
</cp:coreProperties>
</file>